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8" r:id="rId11"/>
    <p:sldId id="269" r:id="rId12"/>
    <p:sldId id="267" r:id="rId13"/>
    <p:sldId id="271" r:id="rId14"/>
  </p:sldIdLst>
  <p:sldSz cx="18288000" cy="10287000"/>
  <p:notesSz cx="6858000" cy="9144000"/>
  <p:embeddedFontLst>
    <p:embeddedFont>
      <p:font typeface="Baloo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stoga" panose="020B0604020202020204" charset="0"/>
      <p:regular r:id="rId21"/>
    </p:embeddedFont>
    <p:embeddedFont>
      <p:font typeface="Clear Sans Regular" panose="020B0604020202020204" charset="0"/>
      <p:regular r:id="rId22"/>
    </p:embeddedFont>
    <p:embeddedFont>
      <p:font typeface="Clear Sans Regular Bold" panose="020B0604020202020204" charset="0"/>
      <p:regular r:id="rId23"/>
    </p:embeddedFont>
    <p:embeddedFont>
      <p:font typeface="Clear Sans Regular Bold Italics" panose="020B0604020202020204" charset="0"/>
      <p:regular r:id="rId24"/>
    </p:embeddedFont>
    <p:embeddedFont>
      <p:font typeface="Muli Regular" panose="020B0604020202020204" charset="0"/>
      <p:regular r:id="rId25"/>
    </p:embeddedFont>
    <p:embeddedFont>
      <p:font typeface="Muli Regular Bold" panose="020B0604020202020204" charset="0"/>
      <p:regular r:id="rId26"/>
    </p:embeddedFont>
    <p:embeddedFont>
      <p:font typeface="Noto Sans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20" y="1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9D5BD-DD67-48BB-91D1-DF063B2FD955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9052A-7955-429A-BE9C-C6916D90E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9052A-7955-429A-BE9C-C6916D90ED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93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127.0.0.1:8000/" TargetMode="External"/><Relationship Id="rId11" Type="http://schemas.openxmlformats.org/officeDocument/2006/relationships/slide" Target="slide2.xml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slide" Target="slide10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2">
            <a:extLst>
              <a:ext uri="{FF2B5EF4-FFF2-40B4-BE49-F238E27FC236}">
                <a16:creationId xmlns:a16="http://schemas.microsoft.com/office/drawing/2014/main" id="{223DB64D-9A5E-45DD-A6F8-1A346CF452E6}"/>
              </a:ext>
            </a:extLst>
          </p:cNvPr>
          <p:cNvGrpSpPr/>
          <p:nvPr/>
        </p:nvGrpSpPr>
        <p:grpSpPr>
          <a:xfrm>
            <a:off x="-2000680" y="1785321"/>
            <a:ext cx="10457801" cy="10457801"/>
            <a:chOff x="0" y="0"/>
            <a:chExt cx="6350000" cy="63500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A3D30280-1C71-48B4-B9F9-AC336242F07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/>
            </a:solidFill>
          </p:spPr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82B179E4-E03D-4ADF-910B-B8E3F57C8C05}"/>
              </a:ext>
            </a:extLst>
          </p:cNvPr>
          <p:cNvGrpSpPr/>
          <p:nvPr/>
        </p:nvGrpSpPr>
        <p:grpSpPr>
          <a:xfrm>
            <a:off x="15219023" y="8313811"/>
            <a:ext cx="944489" cy="944489"/>
            <a:chOff x="0" y="0"/>
            <a:chExt cx="6350000" cy="635000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64931ED-B3BD-4357-865D-837F9B88D58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2FE989E6-AB5D-4EE2-BB10-F2243A339454}"/>
              </a:ext>
            </a:extLst>
          </p:cNvPr>
          <p:cNvGrpSpPr/>
          <p:nvPr/>
        </p:nvGrpSpPr>
        <p:grpSpPr>
          <a:xfrm>
            <a:off x="-827210" y="8313811"/>
            <a:ext cx="2529631" cy="2529631"/>
            <a:chOff x="0" y="0"/>
            <a:chExt cx="6350000" cy="63500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BBDC9F6-3E6F-486A-8E82-855FAC4CA90E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20" name="Group 8">
            <a:extLst>
              <a:ext uri="{FF2B5EF4-FFF2-40B4-BE49-F238E27FC236}">
                <a16:creationId xmlns:a16="http://schemas.microsoft.com/office/drawing/2014/main" id="{DFA933F6-B12E-437C-82A0-2A179B49F466}"/>
              </a:ext>
            </a:extLst>
          </p:cNvPr>
          <p:cNvGrpSpPr/>
          <p:nvPr/>
        </p:nvGrpSpPr>
        <p:grpSpPr>
          <a:xfrm>
            <a:off x="59043" y="2933700"/>
            <a:ext cx="18010154" cy="6474762"/>
            <a:chOff x="0" y="-79495"/>
            <a:chExt cx="24013539" cy="8633015"/>
          </a:xfrm>
        </p:grpSpPr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78671BB5-54F6-4086-8BFC-C027E33652B0}"/>
                </a:ext>
              </a:extLst>
            </p:cNvPr>
            <p:cNvSpPr txBox="1"/>
            <p:nvPr/>
          </p:nvSpPr>
          <p:spPr>
            <a:xfrm>
              <a:off x="213013" y="1536149"/>
              <a:ext cx="23800526" cy="2838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78"/>
                </a:lnSpc>
              </a:pP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Đề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</a:t>
              </a:r>
              <a:r>
                <a:rPr lang="en-US" sz="6898" dirty="0" err="1">
                  <a:solidFill>
                    <a:srgbClr val="020301"/>
                  </a:solidFill>
                  <a:latin typeface="Baloo Bold"/>
                </a:rPr>
                <a:t>tài</a:t>
              </a:r>
              <a:r>
                <a:rPr lang="en-US" sz="6898" dirty="0">
                  <a:solidFill>
                    <a:srgbClr val="020301"/>
                  </a:solidFill>
                  <a:latin typeface="Baloo Bold"/>
                </a:rPr>
                <a:t> : </a:t>
              </a:r>
              <a:r>
                <a:rPr lang="en-US" sz="6000" b="1" dirty="0">
                  <a:latin typeface="Baloo Bold"/>
                  <a:cs typeface="Baloo" panose="020B0604020202020204" charset="0"/>
                </a:rPr>
                <a:t>SỬ DỤNG FRAMEWORK LARAVEL ĐỂ THIẾT KẾ WEBSITE BÁN NỘI THẤT</a:t>
              </a:r>
              <a:endParaRPr lang="en-US" sz="6000" dirty="0">
                <a:latin typeface="Baloo Bold"/>
                <a:cs typeface="Baloo" panose="020B0604020202020204" charset="0"/>
              </a:endParaRPr>
            </a:p>
          </p:txBody>
        </p:sp>
        <p:sp>
          <p:nvSpPr>
            <p:cNvPr id="22" name="TextBox 10">
              <a:extLst>
                <a:ext uri="{FF2B5EF4-FFF2-40B4-BE49-F238E27FC236}">
                  <a16:creationId xmlns:a16="http://schemas.microsoft.com/office/drawing/2014/main" id="{BEF4BA8C-4232-4E01-87AD-7CECEC0B12AF}"/>
                </a:ext>
              </a:extLst>
            </p:cNvPr>
            <p:cNvSpPr txBox="1"/>
            <p:nvPr/>
          </p:nvSpPr>
          <p:spPr>
            <a:xfrm>
              <a:off x="0" y="7929843"/>
              <a:ext cx="23800526" cy="623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11"/>
                </a:lnSpc>
              </a:pPr>
              <a:endParaRPr/>
            </a:p>
          </p:txBody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F8E4B335-325E-4622-BF39-B149DD860E4D}"/>
                </a:ext>
              </a:extLst>
            </p:cNvPr>
            <p:cNvSpPr txBox="1"/>
            <p:nvPr/>
          </p:nvSpPr>
          <p:spPr>
            <a:xfrm>
              <a:off x="0" y="-79495"/>
              <a:ext cx="23800526" cy="779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03"/>
                </a:lnSpc>
              </a:pPr>
              <a:endParaRPr/>
            </a:p>
          </p:txBody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DF192BB5-2AD9-4DC4-9F94-C519300D0BB5}"/>
              </a:ext>
            </a:extLst>
          </p:cNvPr>
          <p:cNvSpPr txBox="1"/>
          <p:nvPr/>
        </p:nvSpPr>
        <p:spPr>
          <a:xfrm>
            <a:off x="-1222612" y="181579"/>
            <a:ext cx="16413262" cy="1006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Trường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Đại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học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20301"/>
                </a:solidFill>
                <a:latin typeface="Noto Sans Bold"/>
              </a:rPr>
              <a:t>Trà</a:t>
            </a:r>
            <a:r>
              <a:rPr lang="en-US" sz="6000" dirty="0">
                <a:solidFill>
                  <a:srgbClr val="020301"/>
                </a:solidFill>
                <a:latin typeface="Noto Sans Bold"/>
              </a:rPr>
              <a:t> Vinh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039F9200-09EC-4190-B647-75D1C2B77833}"/>
              </a:ext>
            </a:extLst>
          </p:cNvPr>
          <p:cNvSpPr txBox="1"/>
          <p:nvPr/>
        </p:nvSpPr>
        <p:spPr>
          <a:xfrm>
            <a:off x="6781800" y="7064188"/>
            <a:ext cx="14476760" cy="676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GVHD: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Đoàn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Phước</a:t>
            </a:r>
            <a:r>
              <a:rPr lang="en-US" sz="41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4100" dirty="0" err="1">
                <a:solidFill>
                  <a:srgbClr val="000000"/>
                </a:solidFill>
                <a:latin typeface="Clear Sans Regular"/>
              </a:rPr>
              <a:t>Miền</a:t>
            </a:r>
            <a:endParaRPr lang="en-US" sz="4100" dirty="0">
              <a:solidFill>
                <a:srgbClr val="000000"/>
              </a:solidFill>
              <a:latin typeface="Clear Sans Regular"/>
            </a:endParaRPr>
          </a:p>
        </p:txBody>
      </p:sp>
      <p:pic>
        <p:nvPicPr>
          <p:cNvPr id="26" name="Picture 2" descr="Tư vấn tuyển sinh - Trường Đại học Trà Vinh">
            <a:extLst>
              <a:ext uri="{FF2B5EF4-FFF2-40B4-BE49-F238E27FC236}">
                <a16:creationId xmlns:a16="http://schemas.microsoft.com/office/drawing/2014/main" id="{B7E8AFEB-2FAC-48AD-81A0-7A64EBBF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" y="73511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05B6DD5-3020-4029-9BFC-AAE5310F0CE8}"/>
              </a:ext>
            </a:extLst>
          </p:cNvPr>
          <p:cNvSpPr/>
          <p:nvPr/>
        </p:nvSpPr>
        <p:spPr>
          <a:xfrm>
            <a:off x="9144000" y="1310772"/>
            <a:ext cx="11322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BÁO CÁO ĐỒ ÁN CHUYÊN NGÀNH</a:t>
            </a:r>
            <a:endParaRPr lang="en-US" sz="4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960031-DA57-487F-BB8E-1A7EF984F280}"/>
              </a:ext>
            </a:extLst>
          </p:cNvPr>
          <p:cNvSpPr/>
          <p:nvPr/>
        </p:nvSpPr>
        <p:spPr>
          <a:xfrm>
            <a:off x="-1358650" y="7131636"/>
            <a:ext cx="1081103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6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3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r>
              <a:rPr lang="en-US" sz="3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thực</a:t>
            </a:r>
            <a:r>
              <a:rPr lang="en-US" sz="3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hiện</a:t>
            </a:r>
            <a:r>
              <a:rPr lang="en-US" sz="36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US" sz="36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Lâm</a:t>
            </a:r>
            <a:r>
              <a:rPr lang="en-US" sz="36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Chí </a:t>
            </a:r>
            <a:r>
              <a:rPr lang="en-US" sz="3600" dirty="0" err="1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- 110120107 </a:t>
            </a:r>
            <a:r>
              <a:rPr lang="en-US" sz="3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</a:t>
            </a:r>
            <a:r>
              <a:rPr lang="vi-VN" sz="3000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	</a:t>
            </a:r>
            <a:endParaRPr lang="en-US" sz="3000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7705" y="199326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Kết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quả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đạt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được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28600" y="3198838"/>
            <a:ext cx="16477259" cy="520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thương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mại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Laravel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MySQL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705" y="4156557"/>
            <a:ext cx="16105354" cy="1062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trải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nghiệm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người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dùng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quản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lý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giỏ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toán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tìm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kiếm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sản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kê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doanh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thu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57705" y="5667156"/>
            <a:ext cx="17259300" cy="516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Sử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dụng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công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cụ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phần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mềm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thiết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kế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cơ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sở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dữ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chuẩn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7705" y="6903431"/>
            <a:ext cx="646527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51"/>
              </a:lnSpc>
            </a:pP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Hạn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 </a:t>
            </a:r>
            <a:r>
              <a:rPr lang="en-US" sz="3459" b="1" dirty="0" err="1">
                <a:solidFill>
                  <a:srgbClr val="323232"/>
                </a:solidFill>
                <a:latin typeface="Calistoga Bold"/>
              </a:rPr>
              <a:t>chế</a:t>
            </a:r>
            <a:r>
              <a:rPr lang="en-US" sz="3459" b="1" dirty="0">
                <a:solidFill>
                  <a:srgbClr val="323232"/>
                </a:solidFill>
                <a:latin typeface="Calistoga Bold"/>
              </a:rPr>
              <a:t>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990600" y="7751918"/>
            <a:ext cx="12344400" cy="516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Giao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được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thẩm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mỹ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cao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546167"/>
            <a:ext cx="11503422" cy="520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Hiệu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suất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hoạt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động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còn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chưa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tối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ưu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hoàn</a:t>
            </a:r>
            <a:r>
              <a:rPr lang="en-US" sz="3299" dirty="0">
                <a:solidFill>
                  <a:srgbClr val="323232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323232"/>
                </a:solidFill>
                <a:latin typeface="Clear Sans Regular"/>
              </a:rPr>
              <a:t>toàn</a:t>
            </a:r>
            <a:endParaRPr lang="en-US" sz="3299" dirty="0">
              <a:solidFill>
                <a:srgbClr val="323232"/>
              </a:solidFill>
              <a:latin typeface="Clear Sans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grpSp>
        <p:nvGrpSpPr>
          <p:cNvPr id="17" name="Group 7"/>
          <p:cNvGrpSpPr/>
          <p:nvPr/>
        </p:nvGrpSpPr>
        <p:grpSpPr>
          <a:xfrm>
            <a:off x="5486400" y="249310"/>
            <a:ext cx="1517200" cy="1628651"/>
            <a:chOff x="-104614" y="-369624"/>
            <a:chExt cx="2082949" cy="2447205"/>
          </a:xfrm>
        </p:grpSpPr>
        <p:grpSp>
          <p:nvGrpSpPr>
            <p:cNvPr id="18" name="Group 8"/>
            <p:cNvGrpSpPr/>
            <p:nvPr/>
          </p:nvGrpSpPr>
          <p:grpSpPr>
            <a:xfrm>
              <a:off x="-104614" y="-22186"/>
              <a:ext cx="2082949" cy="2099767"/>
              <a:chOff x="-317500" y="-67093"/>
              <a:chExt cx="6321667" cy="6350000"/>
            </a:xfrm>
          </p:grpSpPr>
          <p:sp>
            <p:nvSpPr>
              <p:cNvPr id="20" name="Freeform 9"/>
              <p:cNvSpPr/>
              <p:nvPr/>
            </p:nvSpPr>
            <p:spPr>
              <a:xfrm>
                <a:off x="-317500" y="-67093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9" name="TextBox 10"/>
            <p:cNvSpPr txBox="1"/>
            <p:nvPr/>
          </p:nvSpPr>
          <p:spPr>
            <a:xfrm>
              <a:off x="244100" y="-369624"/>
              <a:ext cx="1569214" cy="2447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12723"/>
                </a:lnSpc>
                <a:spcBef>
                  <a:spcPct val="0"/>
                </a:spcBef>
              </a:pPr>
              <a:r>
                <a:rPr lang="en-US" sz="8103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43735" y="2307994"/>
            <a:ext cx="5829870" cy="56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0"/>
              </a:lnSpc>
            </a:pPr>
            <a:r>
              <a:rPr lang="en-US" sz="3700" dirty="0" err="1">
                <a:solidFill>
                  <a:srgbClr val="000000"/>
                </a:solidFill>
                <a:latin typeface="Baloo"/>
              </a:rPr>
              <a:t>Hướng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phát</a:t>
            </a:r>
            <a:r>
              <a:rPr lang="en-US" sz="3700" dirty="0">
                <a:solidFill>
                  <a:srgbClr val="000000"/>
                </a:solidFill>
                <a:latin typeface="Baloo"/>
              </a:rPr>
              <a:t> </a:t>
            </a:r>
            <a:r>
              <a:rPr lang="en-US" sz="3700" dirty="0" err="1">
                <a:solidFill>
                  <a:srgbClr val="000000"/>
                </a:solidFill>
                <a:latin typeface="Baloo"/>
              </a:rPr>
              <a:t>triển</a:t>
            </a:r>
            <a:endParaRPr lang="en-US" sz="3700" dirty="0">
              <a:solidFill>
                <a:srgbClr val="000000"/>
              </a:solidFill>
              <a:latin typeface="Balo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54197" y="3051792"/>
            <a:ext cx="15192163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Mở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rộng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thị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trường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đến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nước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ngoài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bằng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ngôn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ngữ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phù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54197" y="4352841"/>
            <a:ext cx="14511224" cy="1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các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chức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quan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như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hệ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thống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vận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hóa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đáp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ứng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của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khách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hàng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954197" y="5841808"/>
            <a:ext cx="14634296" cy="1072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90"/>
              </a:lnSpc>
              <a:spcBef>
                <a:spcPct val="0"/>
              </a:spcBef>
            </a:pP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Thiết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kế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lại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giao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diện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nó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trở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nên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hấp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thu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hút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cường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trải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nghiệm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330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lear Sans Regular"/>
              </a:rPr>
              <a:t>dùng</a:t>
            </a:r>
            <a:endParaRPr lang="en-US" sz="3300" dirty="0">
              <a:solidFill>
                <a:srgbClr val="000000"/>
              </a:solidFill>
              <a:latin typeface="Clear Sans Regula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939683" y="7155102"/>
            <a:ext cx="13695382" cy="52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-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Tích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hợp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thêm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lương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nhân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viên</a:t>
            </a:r>
            <a:endParaRPr lang="en-US" sz="3299" dirty="0">
              <a:solidFill>
                <a:srgbClr val="000000"/>
              </a:solidFill>
              <a:latin typeface="Clear Sans Regular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7309149" y="928210"/>
            <a:ext cx="6284331" cy="1661720"/>
            <a:chOff x="0" y="0"/>
            <a:chExt cx="8379108" cy="221562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379108" cy="1893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74"/>
                </a:lnSpc>
              </a:pPr>
              <a:r>
                <a:rPr lang="en-US" sz="4441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5774"/>
                </a:lnSpc>
              </a:pPr>
              <a:endParaRPr lang="en-US" sz="4441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2252615"/>
              <a:ext cx="8379108" cy="5328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781230" y="598645"/>
            <a:ext cx="1184750" cy="1231106"/>
            <a:chOff x="0" y="-35445"/>
            <a:chExt cx="1579666" cy="164147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0" y="-35445"/>
              <a:ext cx="1579666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chemeClr val="bg1"/>
                  </a:solidFill>
                  <a:latin typeface="Baloo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3</a:t>
              </a:r>
            </a:p>
          </p:txBody>
        </p:sp>
      </p:grpSp>
      <p:pic>
        <p:nvPicPr>
          <p:cNvPr id="23" name="Picture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971575" y="-911802"/>
            <a:ext cx="7168173" cy="83704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08262">
            <a:off x="16582838" y="5187564"/>
            <a:ext cx="6396631" cy="66380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004847" y="4686597"/>
            <a:ext cx="14983385" cy="1542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03"/>
              </a:lnSpc>
            </a:pPr>
            <a:r>
              <a:rPr lang="en-US" sz="11603" spc="-232" dirty="0">
                <a:solidFill>
                  <a:srgbClr val="4F674F"/>
                </a:solidFill>
                <a:latin typeface="Calistoga"/>
                <a:hlinkClick r:id="rId6"/>
              </a:rPr>
              <a:t>DEMO SẢN PHẨM </a:t>
            </a:r>
            <a:endParaRPr lang="en-US" sz="11603" spc="-232" dirty="0">
              <a:solidFill>
                <a:srgbClr val="4F674F"/>
              </a:solidFill>
              <a:latin typeface="Calistoga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-779824" y="2489497"/>
            <a:ext cx="2784671" cy="2997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800873" y="3988097"/>
            <a:ext cx="1669639" cy="1572496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8134550" y="2437502"/>
            <a:ext cx="1976771" cy="1563886"/>
            <a:chOff x="-88391" y="0"/>
            <a:chExt cx="1756447" cy="159046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579666" cy="1590467"/>
              <a:chOff x="0" y="0"/>
              <a:chExt cx="6350000" cy="6350000"/>
            </a:xfrm>
          </p:grpSpPr>
          <p:sp>
            <p:nvSpPr>
              <p:cNvPr id="15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4" name="TextBox 15"/>
            <p:cNvSpPr txBox="1"/>
            <p:nvPr/>
          </p:nvSpPr>
          <p:spPr>
            <a:xfrm>
              <a:off x="-88391" y="54090"/>
              <a:ext cx="1756447" cy="12520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indent="0" algn="ctr">
                <a:lnSpc>
                  <a:spcPts val="9605"/>
                </a:lnSpc>
                <a:spcBef>
                  <a:spcPct val="0"/>
                </a:spcBef>
              </a:pPr>
              <a:r>
                <a:rPr lang="en-US" sz="6118" u="sng" dirty="0">
                  <a:solidFill>
                    <a:schemeClr val="bg1"/>
                  </a:solidFill>
                  <a:latin typeface="Baloo"/>
                  <a:hlinkClick r:id="rId11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533" b="144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96" y="0"/>
            <a:ext cx="8015203" cy="11105987"/>
            <a:chOff x="0" y="0"/>
            <a:chExt cx="4370056" cy="60552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0056" cy="6055216"/>
            </a:xfrm>
            <a:custGeom>
              <a:avLst/>
              <a:gdLst/>
              <a:ahLst/>
              <a:cxnLst/>
              <a:rect l="l" t="t" r="r" b="b"/>
              <a:pathLst>
                <a:path w="4370056" h="6055216">
                  <a:moveTo>
                    <a:pt x="4245596" y="6055216"/>
                  </a:moveTo>
                  <a:lnTo>
                    <a:pt x="124460" y="6055216"/>
                  </a:lnTo>
                  <a:cubicBezTo>
                    <a:pt x="55880" y="6055216"/>
                    <a:pt x="0" y="5999335"/>
                    <a:pt x="0" y="593075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5596" y="0"/>
                  </a:lnTo>
                  <a:cubicBezTo>
                    <a:pt x="4314176" y="0"/>
                    <a:pt x="4370056" y="55880"/>
                    <a:pt x="4370056" y="124460"/>
                  </a:cubicBezTo>
                  <a:lnTo>
                    <a:pt x="4370056" y="5930756"/>
                  </a:lnTo>
                  <a:cubicBezTo>
                    <a:pt x="4370056" y="5999336"/>
                    <a:pt x="4314176" y="6055216"/>
                    <a:pt x="4245596" y="6055216"/>
                  </a:cubicBezTo>
                  <a:close/>
                </a:path>
              </a:pathLst>
            </a:custGeom>
            <a:solidFill>
              <a:srgbClr val="FFFDF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0591800" y="3428634"/>
            <a:ext cx="7831584" cy="2319287"/>
            <a:chOff x="0" y="-1392866"/>
            <a:chExt cx="10442112" cy="3092382"/>
          </a:xfrm>
        </p:grpSpPr>
        <p:sp>
          <p:nvSpPr>
            <p:cNvPr id="5" name="TextBox 5"/>
            <p:cNvSpPr txBox="1"/>
            <p:nvPr/>
          </p:nvSpPr>
          <p:spPr>
            <a:xfrm>
              <a:off x="1117600" y="-1392866"/>
              <a:ext cx="9324512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162518"/>
              <a:ext cx="9324512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5483" y="1205764"/>
            <a:ext cx="1239263" cy="1282402"/>
            <a:chOff x="0" y="-36959"/>
            <a:chExt cx="1652351" cy="170987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dirty="0">
                  <a:solidFill>
                    <a:schemeClr val="bg1"/>
                  </a:solidFill>
                  <a:latin typeface="Baloo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04471" y="3096941"/>
            <a:ext cx="1239263" cy="1282402"/>
            <a:chOff x="0" y="-36959"/>
            <a:chExt cx="1652351" cy="1709870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rcRect l="64771" t="21970"/>
          <a:stretch>
            <a:fillRect/>
          </a:stretch>
        </p:blipFill>
        <p:spPr>
          <a:xfrm rot="5400000">
            <a:off x="2130268" y="4172522"/>
            <a:ext cx="3803740" cy="8425216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11304181" y="7235999"/>
            <a:ext cx="6699307" cy="3185003"/>
            <a:chOff x="0" y="-1759755"/>
            <a:chExt cx="8932410" cy="4246671"/>
          </a:xfrm>
        </p:grpSpPr>
        <p:sp>
          <p:nvSpPr>
            <p:cNvPr id="21" name="TextBox 21"/>
            <p:cNvSpPr txBox="1"/>
            <p:nvPr/>
          </p:nvSpPr>
          <p:spPr>
            <a:xfrm>
              <a:off x="167759" y="-1759755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DEMO CHƯƠNG TRÌNH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99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861837" y="6879295"/>
            <a:ext cx="1239263" cy="1282402"/>
            <a:chOff x="0" y="-36959"/>
            <a:chExt cx="1652351" cy="1709870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26" name="TextBox 26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chemeClr val="bg1"/>
                  </a:solidFill>
                  <a:latin typeface="Balo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20684" y="3976290"/>
            <a:ext cx="536204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dirty="0">
                <a:solidFill>
                  <a:srgbClr val="000000"/>
                </a:solidFill>
                <a:latin typeface="Baloo"/>
              </a:rPr>
              <a:t>NỘI DUNG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7094170">
            <a:off x="14605973" y="-3368713"/>
            <a:ext cx="7036829" cy="7237544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11294616" y="1576383"/>
            <a:ext cx="4466013" cy="1256857"/>
            <a:chOff x="0" y="0"/>
            <a:chExt cx="5954683" cy="167580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162518"/>
              <a:ext cx="5954683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954683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MÔ TẢ ĐỀ TÀI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274363" y="4170890"/>
            <a:ext cx="6160382" cy="4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endParaRPr/>
          </a:p>
        </p:txBody>
      </p:sp>
      <p:grpSp>
        <p:nvGrpSpPr>
          <p:cNvPr id="35" name="Group 35"/>
          <p:cNvGrpSpPr/>
          <p:nvPr/>
        </p:nvGrpSpPr>
        <p:grpSpPr>
          <a:xfrm>
            <a:off x="9854580" y="4988118"/>
            <a:ext cx="1239263" cy="1282402"/>
            <a:chOff x="0" y="-36959"/>
            <a:chExt cx="1652351" cy="1709870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52351" cy="1652351"/>
              <a:chOff x="0" y="0"/>
              <a:chExt cx="6350000" cy="63500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38" name="TextBox 38"/>
            <p:cNvSpPr txBox="1"/>
            <p:nvPr/>
          </p:nvSpPr>
          <p:spPr>
            <a:xfrm>
              <a:off x="0" y="-36959"/>
              <a:ext cx="1652351" cy="170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047"/>
                </a:lnSpc>
                <a:spcBef>
                  <a:spcPct val="0"/>
                </a:spcBef>
              </a:pPr>
              <a:r>
                <a:rPr lang="en-US" sz="6399" u="sng" dirty="0">
                  <a:solidFill>
                    <a:schemeClr val="bg1"/>
                  </a:solidFill>
                  <a:latin typeface="Baloo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3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294616" y="5345172"/>
            <a:ext cx="6708872" cy="2649162"/>
            <a:chOff x="0" y="-1832700"/>
            <a:chExt cx="8945163" cy="3532216"/>
          </a:xfrm>
        </p:grpSpPr>
        <p:sp>
          <p:nvSpPr>
            <p:cNvPr id="40" name="TextBox 40"/>
            <p:cNvSpPr txBox="1"/>
            <p:nvPr/>
          </p:nvSpPr>
          <p:spPr>
            <a:xfrm>
              <a:off x="180512" y="-1832700"/>
              <a:ext cx="8764651" cy="1607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dirty="0">
                  <a:solidFill>
                    <a:srgbClr val="000000"/>
                  </a:solidFill>
                  <a:latin typeface="Baloo"/>
                </a:rPr>
                <a:t>CÁC KẾT QUẢ ĐẠT ĐƯỢC</a:t>
              </a:r>
            </a:p>
            <a:p>
              <a:pPr>
                <a:lnSpc>
                  <a:spcPts val="4680"/>
                </a:lnSpc>
              </a:pPr>
              <a:endParaRPr lang="en-US" sz="36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1162518"/>
              <a:ext cx="8764651" cy="536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00680" y="3044089"/>
            <a:ext cx="9199032" cy="91990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3922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1523722" y="-2789754"/>
            <a:ext cx="4421360" cy="4421360"/>
            <a:chOff x="0" y="0"/>
            <a:chExt cx="1708150" cy="17081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1523722" y="8921292"/>
            <a:ext cx="4421360" cy="4421360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147" y="2444505"/>
            <a:ext cx="8614853" cy="620440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304157" y="607039"/>
            <a:ext cx="4966315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dirty="0">
                <a:solidFill>
                  <a:srgbClr val="000000"/>
                </a:solidFill>
                <a:latin typeface="Baloo Bold"/>
              </a:rPr>
              <a:t>MÔ TẢ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7315" y="3569674"/>
            <a:ext cx="7828645" cy="18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Trong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ngành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nội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thất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nay,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nhu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cầu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bán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hàng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ngày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càng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tăng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do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người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tiêu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dùng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chuyển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sang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mua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sắm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63321" y="5988704"/>
            <a:ext cx="7852638" cy="1394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5"/>
              </a:lnSpc>
              <a:spcBef>
                <a:spcPct val="0"/>
              </a:spcBef>
            </a:pP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Vì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vậy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chúng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tôi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chọn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đề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"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Xây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dựng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website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bán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nội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thất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trực</a:t>
            </a:r>
            <a:r>
              <a:rPr lang="en-US" sz="2850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 Bold"/>
              </a:rPr>
              <a:t>tuyến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"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để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nghiên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cứu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phát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2850" dirty="0" err="1">
                <a:solidFill>
                  <a:srgbClr val="000000"/>
                </a:solidFill>
                <a:latin typeface="Clear Sans Regular"/>
              </a:rPr>
              <a:t>triển</a:t>
            </a:r>
            <a:r>
              <a:rPr lang="en-US" sz="2850" dirty="0">
                <a:solidFill>
                  <a:srgbClr val="000000"/>
                </a:solidFill>
                <a:latin typeface="Clear Sans Regular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398445" y="201447"/>
            <a:ext cx="1055398" cy="1174137"/>
            <a:chOff x="1786088" y="-402308"/>
            <a:chExt cx="1407198" cy="1565518"/>
          </a:xfrm>
        </p:grpSpPr>
        <p:grpSp>
          <p:nvGrpSpPr>
            <p:cNvPr id="15" name="Group 15"/>
            <p:cNvGrpSpPr/>
            <p:nvPr/>
          </p:nvGrpSpPr>
          <p:grpSpPr>
            <a:xfrm>
              <a:off x="1789228" y="-253293"/>
              <a:ext cx="1400919" cy="1416503"/>
              <a:chOff x="8073918" y="-1135481"/>
              <a:chExt cx="6321667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8073918" y="-1135481"/>
                <a:ext cx="6321667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786088" y="-402308"/>
              <a:ext cx="1407198" cy="1470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557"/>
                </a:lnSpc>
                <a:spcBef>
                  <a:spcPct val="0"/>
                </a:spcBef>
              </a:pPr>
              <a:r>
                <a:rPr lang="en-US" sz="5450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  <a:endParaRPr lang="en-US" sz="5450" u="sng" dirty="0">
                <a:solidFill>
                  <a:schemeClr val="bg1"/>
                </a:solidFill>
                <a:latin typeface="Baloo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pic>
        <p:nvPicPr>
          <p:cNvPr id="18" name="Picture 1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141760" y="9017710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450140" y="2790231"/>
            <a:ext cx="9413076" cy="4706538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50429"/>
            <a:ext cx="1105551" cy="1154162"/>
            <a:chOff x="0" y="-47084"/>
            <a:chExt cx="1474068" cy="153888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8516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538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Các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công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nghệ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sử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Baloo Bold"/>
              </a:rPr>
              <a:t>dụng</a:t>
            </a:r>
            <a:r>
              <a:rPr lang="en-US" sz="5000" dirty="0">
                <a:solidFill>
                  <a:srgbClr val="000000"/>
                </a:solidFill>
                <a:latin typeface="Baloo Bold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48124" y="7943423"/>
            <a:ext cx="6817107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“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Đừng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lặp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lại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công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việc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đã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 Bold Italics"/>
              </a:rPr>
              <a:t>làm</a:t>
            </a:r>
            <a:r>
              <a:rPr lang="en-US" sz="3299" dirty="0">
                <a:solidFill>
                  <a:srgbClr val="000000"/>
                </a:solidFill>
                <a:latin typeface="Clear Sans Regular Bold Italics"/>
              </a:rPr>
              <a:t>".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96940" y="2733081"/>
            <a:ext cx="7318439" cy="5766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</a:pPr>
            <a:endParaRPr dirty="0"/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Xây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dựng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theo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mô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hình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MVC.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Hổ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trợ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tính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năng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giúp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tạo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website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nhanh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chóng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chuyên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nghiệp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619"/>
              </a:lnSpc>
            </a:pPr>
            <a:endParaRPr lang="en-US" sz="3299" dirty="0">
              <a:solidFill>
                <a:srgbClr val="000000"/>
              </a:solidFill>
              <a:latin typeface="Clear Sans Regular"/>
            </a:endParaRPr>
          </a:p>
          <a:p>
            <a:pPr marL="712465" lvl="1" indent="-356233">
              <a:lnSpc>
                <a:spcPts val="4619"/>
              </a:lnSpc>
              <a:buFont typeface="Arial"/>
              <a:buChar char="•"/>
            </a:pP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Cộng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đồng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lớn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và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nhiều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tài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liệu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hướng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  <a:r>
              <a:rPr lang="en-US" sz="3299" dirty="0" err="1">
                <a:solidFill>
                  <a:srgbClr val="000000"/>
                </a:solidFill>
                <a:latin typeface="Clear Sans Regular"/>
              </a:rPr>
              <a:t>dẫn</a:t>
            </a: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.</a:t>
            </a:r>
          </a:p>
          <a:p>
            <a:pPr>
              <a:lnSpc>
                <a:spcPts val="428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lear Sans Regular"/>
              </a:rPr>
              <a:t> </a:t>
            </a:r>
          </a:p>
        </p:txBody>
      </p:sp>
      <p:pic>
        <p:nvPicPr>
          <p:cNvPr id="16" name="Picture 1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00997" y="-579074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760169" y="9392566"/>
            <a:ext cx="1788869" cy="178886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40713" y="2206656"/>
            <a:ext cx="12128316" cy="679185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951240" y="650429"/>
            <a:ext cx="1105551" cy="1154162"/>
            <a:chOff x="0" y="-47084"/>
            <a:chExt cx="1474068" cy="153888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474068" cy="1474068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0" y="-47084"/>
              <a:ext cx="1474068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8963"/>
                </a:lnSpc>
                <a:spcBef>
                  <a:spcPct val="0"/>
                </a:spcBef>
              </a:pPr>
              <a:r>
                <a:rPr lang="en-US" sz="5709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59474" y="813117"/>
            <a:ext cx="7524181" cy="80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Baloo Bold"/>
              </a:rPr>
              <a:t>Các công nghệ sử dụng </a:t>
            </a:r>
          </a:p>
        </p:txBody>
      </p:sp>
      <p:pic>
        <p:nvPicPr>
          <p:cNvPr id="14" name="Picture 1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392" r="8392"/>
          <a:stretch>
            <a:fillRect/>
          </a:stretch>
        </p:blipFill>
        <p:spPr>
          <a:xfrm>
            <a:off x="0" y="5289856"/>
            <a:ext cx="5130577" cy="5130577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09797" y="4703881"/>
            <a:ext cx="7004542" cy="700454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7E9EC">
                <a:alpha val="28627"/>
              </a:srgbClr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565289" y="4061081"/>
            <a:ext cx="14180289" cy="2164839"/>
            <a:chOff x="0" y="0"/>
            <a:chExt cx="18907051" cy="28864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233"/>
              <a:ext cx="18907051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Phân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tích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thiết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kế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hệ</a:t>
              </a:r>
              <a:r>
                <a:rPr lang="en-US" sz="9000" dirty="0">
                  <a:solidFill>
                    <a:srgbClr val="000000"/>
                  </a:solidFill>
                  <a:latin typeface="Baloo"/>
                </a:rPr>
                <a:t> </a:t>
              </a:r>
              <a:r>
                <a:rPr lang="en-US" sz="9000" dirty="0" err="1">
                  <a:solidFill>
                    <a:srgbClr val="000000"/>
                  </a:solidFill>
                  <a:latin typeface="Baloo"/>
                </a:rPr>
                <a:t>thống</a:t>
              </a:r>
              <a:endParaRPr lang="en-US" sz="9000" dirty="0">
                <a:solidFill>
                  <a:srgbClr val="000000"/>
                </a:solidFill>
                <a:latin typeface="Baloo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91127"/>
              <a:ext cx="18907051" cy="661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2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424007" y="1667432"/>
            <a:ext cx="1816340" cy="1885131"/>
            <a:chOff x="0" y="-66455"/>
            <a:chExt cx="2421786" cy="251350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21786" cy="243533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0" y="-66455"/>
              <a:ext cx="2421786" cy="25135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4726"/>
                </a:lnSpc>
                <a:spcBef>
                  <a:spcPct val="0"/>
                </a:spcBef>
              </a:pPr>
              <a:r>
                <a:rPr lang="en-US" sz="9380" u="sng" dirty="0">
                  <a:solidFill>
                    <a:schemeClr val="bg1"/>
                  </a:solidFill>
                  <a:latin typeface="Baloo"/>
                  <a:hlinkClick r:id="rId3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243562" y="-1406033"/>
            <a:ext cx="4031476" cy="4031476"/>
            <a:chOff x="0" y="0"/>
            <a:chExt cx="1708150" cy="17081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994484" y="-655110"/>
            <a:ext cx="2529631" cy="252963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2150979" y="-2052127"/>
            <a:ext cx="4421360" cy="4421360"/>
            <a:chOff x="0" y="0"/>
            <a:chExt cx="1708150" cy="17081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DB15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85547" y="2752521"/>
            <a:ext cx="15473753" cy="618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36"/>
              </a:lnSpc>
            </a:pP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Các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actors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của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hệ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724" dirty="0" err="1">
                <a:solidFill>
                  <a:srgbClr val="000000"/>
                </a:solidFill>
                <a:latin typeface="Muli Regular Bold"/>
              </a:rPr>
              <a:t>thống</a:t>
            </a:r>
            <a:r>
              <a:rPr lang="en-US" sz="3724" dirty="0">
                <a:solidFill>
                  <a:srgbClr val="000000"/>
                </a:solidFill>
                <a:latin typeface="Muli Regular Bold"/>
              </a:rPr>
              <a:t>: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Khách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nhập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đăng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xuất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giỏ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lịch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toán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đánh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giá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xem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tìm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kiếm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 Bold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khoản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thành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và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.</a:t>
            </a:r>
          </a:p>
          <a:p>
            <a:pPr>
              <a:lnSpc>
                <a:spcPts val="4812"/>
              </a:lnSpc>
            </a:pPr>
            <a:r>
              <a:rPr lang="en-US" sz="3125" dirty="0">
                <a:solidFill>
                  <a:srgbClr val="000000"/>
                </a:solidFill>
                <a:latin typeface="Muli Regular"/>
              </a:rPr>
              <a:t>- </a:t>
            </a:r>
            <a:r>
              <a:rPr lang="en-US" sz="3125" dirty="0">
                <a:solidFill>
                  <a:srgbClr val="000000"/>
                </a:solidFill>
                <a:latin typeface="Muli Regular Bold"/>
              </a:rPr>
              <a:t>Admin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: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Cài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đặt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website,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viên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thống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kê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đơn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hàng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quản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lý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danh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mục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sản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phẩm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size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màu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chỉnh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sửa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thông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tin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cá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nhân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,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đổi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mật</a:t>
            </a:r>
            <a:r>
              <a:rPr lang="en-US" sz="3125" dirty="0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3125" dirty="0" err="1">
                <a:solidFill>
                  <a:srgbClr val="000000"/>
                </a:solidFill>
                <a:latin typeface="Muli Regular"/>
              </a:rPr>
              <a:t>khẩu</a:t>
            </a:r>
            <a:endParaRPr lang="en-US" sz="3125" dirty="0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233131" y="1028700"/>
            <a:ext cx="8578586" cy="1309653"/>
            <a:chOff x="0" y="0"/>
            <a:chExt cx="11438115" cy="174620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561"/>
              <a:ext cx="11438115" cy="1106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33"/>
                </a:lnSpc>
              </a:pPr>
              <a:r>
                <a:rPr lang="en-US" sz="5444">
                  <a:solidFill>
                    <a:srgbClr val="000000"/>
                  </a:solidFill>
                  <a:latin typeface="Baloo"/>
                </a:rPr>
                <a:t>Phân tích thiết kế hệ thống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33318"/>
              <a:ext cx="11438115" cy="392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21385" y="745187"/>
            <a:ext cx="1251808" cy="1298658"/>
            <a:chOff x="0" y="-54165"/>
            <a:chExt cx="1669078" cy="173154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669078" cy="167737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6483"/>
              </a:soli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0" y="-54165"/>
              <a:ext cx="1669078" cy="1726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10149"/>
                </a:lnSpc>
                <a:spcBef>
                  <a:spcPct val="0"/>
                </a:spcBef>
              </a:pPr>
              <a:r>
                <a:rPr lang="en-US" sz="6464" u="sng" dirty="0">
                  <a:solidFill>
                    <a:schemeClr val="bg1"/>
                  </a:solidFill>
                  <a:latin typeface="Baloo"/>
                  <a:hlinkClick r:id="rId2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2</a:t>
              </a:r>
            </a:p>
          </p:txBody>
        </p:sp>
      </p:grpSp>
      <p:pic>
        <p:nvPicPr>
          <p:cNvPr id="16" name="Picture 16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770448"/>
            <a:ext cx="5269530" cy="552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Use case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tổng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quát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4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DA7FF-5FFC-4142-A381-184A36BE119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90500"/>
            <a:ext cx="9167406" cy="967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516006" y="-1264816"/>
            <a:ext cx="2529631" cy="2529631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667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93056" y="8647997"/>
            <a:ext cx="944489" cy="94448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76832" y="4572190"/>
            <a:ext cx="4326321" cy="11426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đồ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cơ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sở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dữ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liệu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hệ</a:t>
            </a:r>
            <a:r>
              <a:rPr lang="en-US" sz="3524" dirty="0">
                <a:solidFill>
                  <a:srgbClr val="000000"/>
                </a:solidFill>
                <a:latin typeface="Clear Sans Regular Bold"/>
              </a:rPr>
              <a:t> </a:t>
            </a:r>
            <a:r>
              <a:rPr lang="en-US" sz="3524" dirty="0" err="1">
                <a:solidFill>
                  <a:srgbClr val="000000"/>
                </a:solidFill>
                <a:latin typeface="Clear Sans Regular Bold"/>
              </a:rPr>
              <a:t>thống</a:t>
            </a:r>
            <a:endParaRPr lang="en-US" sz="3524" dirty="0">
              <a:solidFill>
                <a:srgbClr val="000000"/>
              </a:solidFill>
              <a:latin typeface="Clear Sans Regular Bold"/>
            </a:endParaRPr>
          </a:p>
        </p:txBody>
      </p:sp>
      <p:pic>
        <p:nvPicPr>
          <p:cNvPr id="10" name="Picture 10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58806" y="8762345"/>
            <a:ext cx="871608" cy="871608"/>
          </a:xfrm>
          <a:prstGeom prst="rect">
            <a:avLst/>
          </a:prstGeom>
        </p:spPr>
      </p:pic>
      <p:pic>
        <p:nvPicPr>
          <p:cNvPr id="11" name="Picture 10" descr="A computer screen with many different types of text&#10;&#10;Description automatically generated with medium confidence">
            <a:extLst>
              <a:ext uri="{FF2B5EF4-FFF2-40B4-BE49-F238E27FC236}">
                <a16:creationId xmlns:a16="http://schemas.microsoft.com/office/drawing/2014/main" id="{B118191C-4C26-4C87-B9D4-660AC314BD8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952499"/>
            <a:ext cx="12251055" cy="7695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574</Words>
  <Application>Microsoft Office PowerPoint</Application>
  <PresentationFormat>Custom</PresentationFormat>
  <Paragraphs>60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Muli Regular Bold</vt:lpstr>
      <vt:lpstr>Arial</vt:lpstr>
      <vt:lpstr>Clear Sans Regular Bold</vt:lpstr>
      <vt:lpstr>Baloo</vt:lpstr>
      <vt:lpstr>Noto Sans Bold</vt:lpstr>
      <vt:lpstr>Times New Roman</vt:lpstr>
      <vt:lpstr>Clear Sans Regular</vt:lpstr>
      <vt:lpstr>Calistoga Bold</vt:lpstr>
      <vt:lpstr>Baloo Bold</vt:lpstr>
      <vt:lpstr>Calistoga</vt:lpstr>
      <vt:lpstr>Calibri</vt:lpstr>
      <vt:lpstr>Clear Sans Regular Bold Italics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TTTN_HOANHNGUYEN_LEHUUPHUOC</dc:title>
  <dc:creator>Admin</dc:creator>
  <cp:lastModifiedBy>Administrator</cp:lastModifiedBy>
  <cp:revision>14</cp:revision>
  <dcterms:created xsi:type="dcterms:W3CDTF">2006-08-16T00:00:00Z</dcterms:created>
  <dcterms:modified xsi:type="dcterms:W3CDTF">2024-01-04T03:31:19Z</dcterms:modified>
  <dc:identifier>DAFhG3ALRKA</dc:identifier>
</cp:coreProperties>
</file>